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77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3" r:id="rId23"/>
    <p:sldId id="291" r:id="rId24"/>
    <p:sldId id="294" r:id="rId25"/>
    <p:sldId id="292" r:id="rId26"/>
    <p:sldId id="295" r:id="rId27"/>
    <p:sldId id="296" r:id="rId28"/>
    <p:sldId id="268" r:id="rId29"/>
    <p:sldId id="276" r:id="rId30"/>
    <p:sldId id="266" r:id="rId31"/>
    <p:sldId id="269" r:id="rId32"/>
    <p:sldId id="270" r:id="rId33"/>
    <p:sldId id="271" r:id="rId34"/>
    <p:sldId id="272" r:id="rId35"/>
    <p:sldId id="273" r:id="rId36"/>
    <p:sldId id="274" r:id="rId37"/>
    <p:sldId id="275" r:id="rId38"/>
  </p:sldIdLst>
  <p:sldSz cx="18288000" cy="10287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Gidole" panose="020B0604020202020204" charset="0"/>
      <p:regular r:id="rId44"/>
    </p:embeddedFont>
    <p:embeddedFont>
      <p:font typeface="Impact" panose="020B0806030902050204" pitchFamily="34" charset="0"/>
      <p:regular r:id="rId45"/>
    </p:embeddedFont>
    <p:embeddedFont>
      <p:font typeface="League Spartan" panose="020B0604020202020204" charset="0"/>
      <p:regular r:id="rId46"/>
    </p:embeddedFont>
    <p:embeddedFont>
      <p:font typeface="Open Sans Extra Bold" panose="020B0604020202020204" charset="0"/>
      <p:regular r:id="rId47"/>
    </p:embeddedFont>
    <p:embeddedFont>
      <p:font typeface="Roboto Mono" pitchFamily="2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9F33C0-D822-4A7B-B715-E28E531EE55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80"/>
            <p14:sldId id="277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Addendum" id="{3CCE065B-7A43-4046-B801-1DF590334418}">
          <p14:sldIdLst>
            <p14:sldId id="293"/>
            <p14:sldId id="291"/>
            <p14:sldId id="294"/>
            <p14:sldId id="292"/>
            <p14:sldId id="295"/>
            <p14:sldId id="296"/>
            <p14:sldId id="268"/>
            <p14:sldId id="276"/>
            <p14:sldId id="266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3D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758122" y="16512"/>
            <a:ext cx="5529960" cy="4788945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-2642538" y="1211424"/>
            <a:ext cx="13130342" cy="56192"/>
          </a:xfrm>
          <a:prstGeom prst="rect">
            <a:avLst/>
          </a:prstGeom>
          <a:solidFill>
            <a:srgbClr val="3D3935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95486" y="-952760"/>
            <a:ext cx="6699438" cy="49115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16308" y="5238750"/>
            <a:ext cx="13542992" cy="418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>
                <a:solidFill>
                  <a:srgbClr val="000000"/>
                </a:solidFill>
                <a:latin typeface="League Spartan Bold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64776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19DF61BB-E919-47A8-A709-02432935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56296"/>
            <a:ext cx="5562600" cy="3635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4308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Discrete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6" name="Picture 7">
            <a:extLst>
              <a:ext uri="{FF2B5EF4-FFF2-40B4-BE49-F238E27FC236}">
                <a16:creationId xmlns:a16="http://schemas.microsoft.com/office/drawing/2014/main" id="{0FA78A58-BA6A-467D-9244-051E0860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8077200" y="-339777"/>
            <a:ext cx="9592614" cy="56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270"/>
            <a:ext cx="9027146" cy="514074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VARIABLE TYPES ARE CONTEXTUAL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4CE1-A42D-4110-B5DB-9D713E1AB317}"/>
              </a:ext>
            </a:extLst>
          </p:cNvPr>
          <p:cNvSpPr txBox="1"/>
          <p:nvPr/>
        </p:nvSpPr>
        <p:spPr>
          <a:xfrm>
            <a:off x="914400" y="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WHO KNOWS?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C0AAD-B435-493C-A13A-A44A76BBF7C0}"/>
              </a:ext>
            </a:extLst>
          </p:cNvPr>
          <p:cNvSpPr txBox="1"/>
          <p:nvPr/>
        </p:nvSpPr>
        <p:spPr>
          <a:xfrm>
            <a:off x="914400" y="447613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IT’S NEBULOSE…</a:t>
            </a:r>
          </a:p>
        </p:txBody>
      </p:sp>
    </p:spTree>
    <p:extLst>
      <p:ext uri="{BB962C8B-B14F-4D97-AF65-F5344CB8AC3E}">
        <p14:creationId xmlns:p14="http://schemas.microsoft.com/office/powerpoint/2010/main" val="25326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Summarize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  <p:extLst>
      <p:ext uri="{BB962C8B-B14F-4D97-AF65-F5344CB8AC3E}">
        <p14:creationId xmlns:p14="http://schemas.microsoft.com/office/powerpoint/2010/main" val="28683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categorical variables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of each value do we have? (Counts)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 PivotTables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Demo: </a:t>
            </a:r>
            <a:r>
              <a:rPr lang="en-US" sz="36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2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continuous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Central tendency: what value is the variable centered around?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Mean: “average”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Median: “middle”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Mode: “most common”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59188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Gidole" panose="020B0604020202020204" charset="0"/>
              </a:rPr>
              <a:t>No one statistic rules them all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4462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  <p:graphicFrame>
        <p:nvGraphicFramePr>
          <p:cNvPr id="6" name="Table 89">
            <a:extLst>
              <a:ext uri="{FF2B5EF4-FFF2-40B4-BE49-F238E27FC236}">
                <a16:creationId xmlns:a16="http://schemas.microsoft.com/office/drawing/2014/main" id="{29F564BB-98E9-400D-B590-0B7AAFC6B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51279"/>
              </p:ext>
            </p:extLst>
          </p:nvPr>
        </p:nvGraphicFramePr>
        <p:xfrm>
          <a:off x="9753600" y="5676900"/>
          <a:ext cx="5588000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37428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Statistic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Variability: how spread is the variable from the center?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Range: What are the min/max?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Variance: Relative to the mean, how far away does the data fall?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Standard deviation: Square root of the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Skewness: How lopsided is the data?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A56B4-C586-409E-8932-343C7FBE6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237" y="5829300"/>
            <a:ext cx="11843377" cy="32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58" r="16875"/>
          <a:stretch>
            <a:fillRect/>
          </a:stretch>
        </p:blipFill>
        <p:spPr>
          <a:xfrm>
            <a:off x="0" y="0"/>
            <a:ext cx="7565692" cy="106122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565692" y="3304848"/>
            <a:ext cx="10820975" cy="7070413"/>
          </a:xfrm>
          <a:prstGeom prst="rect">
            <a:avLst/>
          </a:prstGeom>
          <a:solidFill>
            <a:srgbClr val="3D3935">
              <a:alpha val="19607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0" y="5689091"/>
            <a:ext cx="3782846" cy="459790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2926980" y="7657663"/>
            <a:ext cx="4542492" cy="393379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67928" y="1155137"/>
            <a:ext cx="9556398" cy="8681703"/>
            <a:chOff x="0" y="0"/>
            <a:chExt cx="12741864" cy="1157560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2741864" cy="1449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100"/>
                </a:lnSpc>
              </a:pPr>
              <a:r>
                <a:rPr lang="en-US" sz="6500" spc="195">
                  <a:solidFill>
                    <a:srgbClr val="000000"/>
                  </a:solidFill>
                  <a:latin typeface="League Spartan Italics"/>
                </a:rPr>
                <a:t>George Mount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17229"/>
              <a:ext cx="12741864" cy="985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Data Analyst &amp; Educator at Stringfest Analytics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works as an independent analyst and data analytics educator with the goal to help clients manage their data so they think more creatively. He serves as a technical expert and lead curriculum developer for Thinkful’s data analytics program and is the instructor of the DataCamp course “Survey and Measure Development in R.” 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blogs about data, innovation, and career development at georgejmount.com. He holds a master’s degree in information systems with a certificate of achievement in quantitative methods from Case Western Reserve University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Kurtosis: How jagged is the data?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F1E60-5ECE-410C-9FD8-D02C1DE4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047441"/>
            <a:ext cx="12039600" cy="31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visualization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Histogram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What does the data’s distribution “looks like?”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data points lie with each bin?</a:t>
            </a:r>
          </a:p>
        </p:txBody>
      </p:sp>
    </p:spTree>
    <p:extLst>
      <p:ext uri="{BB962C8B-B14F-4D97-AF65-F5344CB8AC3E}">
        <p14:creationId xmlns:p14="http://schemas.microsoft.com/office/powerpoint/2010/main" val="29349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2. FOUNDATIONS OF 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48345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7687509" cy="512947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-121817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STATROULETTE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A roulette wheel returns values between 0 and 36.</a:t>
            </a:r>
          </a:p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spc="179" dirty="0">
                <a:solidFill>
                  <a:srgbClr val="F2F0F4"/>
                </a:solidFill>
                <a:latin typeface="Gidole Bold"/>
              </a:rPr>
              <a:t>Let’s simulate a game of roulette in Excel</a:t>
            </a:r>
          </a:p>
        </p:txBody>
      </p:sp>
    </p:spTree>
    <p:extLst>
      <p:ext uri="{BB962C8B-B14F-4D97-AF65-F5344CB8AC3E}">
        <p14:creationId xmlns:p14="http://schemas.microsoft.com/office/powerpoint/2010/main" val="1373360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2. FOUNDATIONS OF 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1519362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Simulate 500 rounds of a roulette toss using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RANDBETWEEN(0,36)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Plot the resulting frequency distribution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Hit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F9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while in your workbook. What happens? </a:t>
            </a:r>
          </a:p>
        </p:txBody>
      </p:sp>
    </p:spTree>
    <p:extLst>
      <p:ext uri="{BB962C8B-B14F-4D97-AF65-F5344CB8AC3E}">
        <p14:creationId xmlns:p14="http://schemas.microsoft.com/office/powerpoint/2010/main" val="2921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3. T-TESTS FOR 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443012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</a:p>
        </p:txBody>
      </p:sp>
    </p:spTree>
    <p:extLst>
      <p:ext uri="{BB962C8B-B14F-4D97-AF65-F5344CB8AC3E}">
        <p14:creationId xmlns:p14="http://schemas.microsoft.com/office/powerpoint/2010/main" val="19321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27409" y="1132530"/>
            <a:ext cx="1123189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364158"/>
            <a:ext cx="10479372" cy="3837363"/>
            <a:chOff x="0" y="0"/>
            <a:chExt cx="2437101" cy="8924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7101" cy="892424"/>
            </a:xfrm>
            <a:custGeom>
              <a:avLst/>
              <a:gdLst/>
              <a:ahLst/>
              <a:cxnLst/>
              <a:rect l="l" t="t" r="r" b="b"/>
              <a:pathLst>
                <a:path w="2437101" h="892424">
                  <a:moveTo>
                    <a:pt x="0" y="0"/>
                  </a:moveTo>
                  <a:lnTo>
                    <a:pt x="2437101" y="0"/>
                  </a:lnTo>
                  <a:lnTo>
                    <a:pt x="2437101" y="892424"/>
                  </a:lnTo>
                  <a:lnTo>
                    <a:pt x="0" y="892424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711601" y="4840605"/>
            <a:ext cx="9604968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CASE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ELSE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END AS alias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  <p:extLst>
      <p:ext uri="{BB962C8B-B14F-4D97-AF65-F5344CB8AC3E}">
        <p14:creationId xmlns:p14="http://schemas.microsoft.com/office/powerpoint/2010/main" val="393926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OBJECTIVES FOR TODAY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0038" y="3316520"/>
            <a:ext cx="5905084" cy="667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Explore a dataset for research questions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Check assumptions and build hypotheses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Test formally for a difference in means between two groups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Make compelling business recommendations using inferential statistics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MEET YOUR LIBRARIAN,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50973" y="6229219"/>
            <a:ext cx="765250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 algn="just">
              <a:lnSpc>
                <a:spcPts val="4440"/>
              </a:lnSpc>
              <a:buFont typeface="Arial"/>
              <a:buChar char="•"/>
            </a:pPr>
            <a:r>
              <a:rPr lang="en-US" sz="3700" spc="185">
                <a:solidFill>
                  <a:srgbClr val="F2F0F4"/>
                </a:solidFill>
                <a:latin typeface="League Spartan Bold"/>
              </a:rPr>
              <a:t>STRUCTURED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0973" y="7078317"/>
            <a:ext cx="2322612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0973" y="8043966"/>
            <a:ext cx="34023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LANGUAGE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556268"/>
            <a:ext cx="15772737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Common table expressions (CTEs):</a:t>
            </a:r>
          </a:p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Expressions acting like tables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499525"/>
            <a:ext cx="8530936" cy="3602923"/>
            <a:chOff x="0" y="0"/>
            <a:chExt cx="1983969" cy="837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3969" cy="837902"/>
            </a:xfrm>
            <a:custGeom>
              <a:avLst/>
              <a:gdLst/>
              <a:ahLst/>
              <a:cxnLst/>
              <a:rect l="l" t="t" r="r" b="b"/>
              <a:pathLst>
                <a:path w="1983969" h="837902">
                  <a:moveTo>
                    <a:pt x="0" y="0"/>
                  </a:moveTo>
                  <a:lnTo>
                    <a:pt x="1983969" y="0"/>
                  </a:lnTo>
                  <a:lnTo>
                    <a:pt x="1983969" y="837902"/>
                  </a:lnTo>
                  <a:lnTo>
                    <a:pt x="0" y="837902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80431" y="4893192"/>
            <a:ext cx="8017567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WITH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expression_name_1 AS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   (CTE query definition 1)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SELECT expression_A, expression_B,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FROM expression_name_1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228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•ON O’REILLY LEARNING AT HTTPS://WWW.OREILLY.COM/LIBRARY/VIEW/LEARNING-SQL-2ND/9780596801847/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16406" y="1017114"/>
            <a:ext cx="6263640" cy="822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3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1028700"/>
            <a:ext cx="107171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 algn="ctr">
              <a:lnSpc>
                <a:spcPts val="3840"/>
              </a:lnSpc>
              <a:buFont typeface="Arial"/>
              <a:buChar char="•"/>
            </a:pPr>
            <a:r>
              <a:rPr lang="en-US" sz="3200" spc="160">
                <a:solidFill>
                  <a:srgbClr val="F2F0F4"/>
                </a:solidFill>
                <a:latin typeface="League Spartan Bold"/>
              </a:rPr>
              <a:t>HOW MANY COLUMNS ARE IN MANAGERS?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87236"/>
            <a:ext cx="16230600" cy="65125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1028700"/>
            <a:ext cx="107171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 algn="ctr">
              <a:lnSpc>
                <a:spcPts val="384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League Spartan Bold"/>
              </a:rPr>
              <a:t>HOW MANY COLUMNS ARE IN MANAGERS?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87236"/>
            <a:ext cx="16230600" cy="651252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7879" y="5767495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FROM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7876" y="5252129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SELECT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5" name="Group 5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57200"/>
            <a:ext cx="9287181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THE SQL READER'S DIGEST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7879" y="6798227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GROUP BY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876" y="6282861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WHERE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7882" y="7828959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ORDER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879" y="7313593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HAVING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26464" y="5711667"/>
            <a:ext cx="13921177" cy="234357"/>
            <a:chOff x="0" y="0"/>
            <a:chExt cx="33948046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33948046" cy="69850"/>
            </a:xfrm>
            <a:custGeom>
              <a:avLst/>
              <a:gdLst/>
              <a:ahLst/>
              <a:cxnLst/>
              <a:rect l="l" t="t" r="r" b="b"/>
              <a:pathLst>
                <a:path w="33948046" h="69850">
                  <a:moveTo>
                    <a:pt x="3365721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46" y="69850"/>
                  </a:lnTo>
                  <a:lnTo>
                    <a:pt x="33948046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26464" y="6218632"/>
            <a:ext cx="13921177" cy="234357"/>
            <a:chOff x="0" y="0"/>
            <a:chExt cx="33948046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33948046" cy="69850"/>
            </a:xfrm>
            <a:custGeom>
              <a:avLst/>
              <a:gdLst/>
              <a:ahLst/>
              <a:cxnLst/>
              <a:rect l="l" t="t" r="r" b="b"/>
              <a:pathLst>
                <a:path w="33948046" h="69850">
                  <a:moveTo>
                    <a:pt x="3365721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46" y="69850"/>
                  </a:lnTo>
                  <a:lnTo>
                    <a:pt x="33948046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26469" y="6738198"/>
            <a:ext cx="13921172" cy="234357"/>
            <a:chOff x="0" y="0"/>
            <a:chExt cx="33948033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26469" y="7245164"/>
            <a:ext cx="13921172" cy="234357"/>
            <a:chOff x="0" y="0"/>
            <a:chExt cx="33948033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26469" y="7764730"/>
            <a:ext cx="13921172" cy="234357"/>
            <a:chOff x="0" y="0"/>
            <a:chExt cx="33948033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935322" y="5767495"/>
            <a:ext cx="764654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Where to look for those fields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35319" y="5252129"/>
            <a:ext cx="7646549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Which fields to look for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35322" y="6798227"/>
            <a:ext cx="729349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How to aggregate the results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35319" y="6282861"/>
            <a:ext cx="7646549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What criteria records should meet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35325" y="7828959"/>
            <a:ext cx="821142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How to sort the results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35322" y="7313593"/>
            <a:ext cx="10860800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What criteria the aggregated results should meet</a:t>
            </a:r>
          </a:p>
        </p:txBody>
      </p:sp>
      <p:grpSp>
        <p:nvGrpSpPr>
          <p:cNvPr id="28" name="Group 28"/>
          <p:cNvGrpSpPr/>
          <p:nvPr/>
        </p:nvGrpSpPr>
        <p:grpSpPr>
          <a:xfrm rot="5400000">
            <a:off x="1529129" y="6988703"/>
            <a:ext cx="3691140" cy="234357"/>
            <a:chOff x="0" y="0"/>
            <a:chExt cx="9001178" cy="571500"/>
          </a:xfrm>
        </p:grpSpPr>
        <p:sp>
          <p:nvSpPr>
            <p:cNvPr id="29" name="Freeform 29"/>
            <p:cNvSpPr/>
            <p:nvPr/>
          </p:nvSpPr>
          <p:spPr>
            <a:xfrm>
              <a:off x="0" y="255270"/>
              <a:ext cx="9001178" cy="69850"/>
            </a:xfrm>
            <a:custGeom>
              <a:avLst/>
              <a:gdLst/>
              <a:ahLst/>
              <a:cxnLst/>
              <a:rect l="l" t="t" r="r" b="b"/>
              <a:pathLst>
                <a:path w="9001178" h="69850">
                  <a:moveTo>
                    <a:pt x="871034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001178" y="69850"/>
                  </a:lnTo>
                  <a:lnTo>
                    <a:pt x="900117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87882" y="4662710"/>
            <a:ext cx="3904217" cy="5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League Spartan"/>
              </a:rPr>
              <a:t>CLAUSE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35325" y="4662710"/>
            <a:ext cx="3904217" cy="5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League Spartan Bold"/>
              </a:rPr>
              <a:t>WHAT IT SETS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527080" y="5126988"/>
            <a:ext cx="13920561" cy="234357"/>
            <a:chOff x="0" y="0"/>
            <a:chExt cx="33946544" cy="571500"/>
          </a:xfrm>
        </p:grpSpPr>
        <p:sp>
          <p:nvSpPr>
            <p:cNvPr id="36" name="Freeform 36"/>
            <p:cNvSpPr/>
            <p:nvPr/>
          </p:nvSpPr>
          <p:spPr>
            <a:xfrm>
              <a:off x="0" y="255270"/>
              <a:ext cx="33946545" cy="69850"/>
            </a:xfrm>
            <a:custGeom>
              <a:avLst/>
              <a:gdLst/>
              <a:ahLst/>
              <a:cxnLst/>
              <a:rect l="l" t="t" r="r" b="b"/>
              <a:pathLst>
                <a:path w="33946545" h="69850">
                  <a:moveTo>
                    <a:pt x="3365571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6545" y="69850"/>
                  </a:lnTo>
                  <a:lnTo>
                    <a:pt x="33946545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87885" y="8344325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LIMIT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27085" y="8280096"/>
            <a:ext cx="13920556" cy="234357"/>
            <a:chOff x="0" y="0"/>
            <a:chExt cx="33946531" cy="571500"/>
          </a:xfrm>
        </p:grpSpPr>
        <p:sp>
          <p:nvSpPr>
            <p:cNvPr id="39" name="Freeform 39"/>
            <p:cNvSpPr/>
            <p:nvPr/>
          </p:nvSpPr>
          <p:spPr>
            <a:xfrm>
              <a:off x="0" y="255270"/>
              <a:ext cx="33946529" cy="69850"/>
            </a:xfrm>
            <a:custGeom>
              <a:avLst/>
              <a:gdLst/>
              <a:ahLst/>
              <a:cxnLst/>
              <a:rect l="l" t="t" r="r" b="b"/>
              <a:pathLst>
                <a:path w="33946529" h="69850">
                  <a:moveTo>
                    <a:pt x="336557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6529" y="69850"/>
                  </a:lnTo>
                  <a:lnTo>
                    <a:pt x="33946529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3935325" y="8344325"/>
            <a:ext cx="821142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How many records to limit results to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001" y="5769914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FEET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2998" y="5254548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SWEATY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5431" r="15431" b="1538"/>
          <a:stretch>
            <a:fillRect/>
          </a:stretch>
        </p:blipFill>
        <p:spPr>
          <a:xfrm>
            <a:off x="13219662" y="-122359"/>
            <a:ext cx="5263671" cy="535047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457200"/>
            <a:ext cx="9287181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AND NOW YOU'LL NEVER FORGET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3001" y="6800646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GIVE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998" y="6285280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WILL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3004" y="7831378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ODORS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3001" y="7316012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HORRIBLE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91585" y="5714086"/>
            <a:ext cx="5717471" cy="234357"/>
            <a:chOff x="0" y="0"/>
            <a:chExt cx="13942568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3942568" cy="69850"/>
            </a:xfrm>
            <a:custGeom>
              <a:avLst/>
              <a:gdLst/>
              <a:ahLst/>
              <a:cxnLst/>
              <a:rect l="l" t="t" r="r" b="b"/>
              <a:pathLst>
                <a:path w="13942568" h="69850">
                  <a:moveTo>
                    <a:pt x="1365173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68" y="69850"/>
                  </a:lnTo>
                  <a:lnTo>
                    <a:pt x="1394256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91585" y="6221051"/>
            <a:ext cx="5717471" cy="234357"/>
            <a:chOff x="0" y="0"/>
            <a:chExt cx="13942568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13942568" cy="69850"/>
            </a:xfrm>
            <a:custGeom>
              <a:avLst/>
              <a:gdLst/>
              <a:ahLst/>
              <a:cxnLst/>
              <a:rect l="l" t="t" r="r" b="b"/>
              <a:pathLst>
                <a:path w="13942568" h="69850">
                  <a:moveTo>
                    <a:pt x="1365173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68" y="69850"/>
                  </a:lnTo>
                  <a:lnTo>
                    <a:pt x="1394256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91591" y="6740617"/>
            <a:ext cx="5717465" cy="234357"/>
            <a:chOff x="0" y="0"/>
            <a:chExt cx="139425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91591" y="7247583"/>
            <a:ext cx="5717465" cy="234357"/>
            <a:chOff x="0" y="0"/>
            <a:chExt cx="139425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91591" y="7767149"/>
            <a:ext cx="5717465" cy="234357"/>
            <a:chOff x="0" y="0"/>
            <a:chExt cx="139425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4100444" y="5769914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FROM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00441" y="5254548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SELECT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00444" y="6800646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GROUP BY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00441" y="6285280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WHERE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00447" y="7831378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ORDER BY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00444" y="7316012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HAVING</a:t>
            </a: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1965150" y="6696728"/>
            <a:ext cx="3171574" cy="234357"/>
            <a:chOff x="0" y="0"/>
            <a:chExt cx="7734169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7734169" cy="69850"/>
            </a:xfrm>
            <a:custGeom>
              <a:avLst/>
              <a:gdLst/>
              <a:ahLst/>
              <a:cxnLst/>
              <a:rect l="l" t="t" r="r" b="b"/>
              <a:pathLst>
                <a:path w="7734169" h="69850">
                  <a:moveTo>
                    <a:pt x="744333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734169" y="69850"/>
                  </a:lnTo>
                  <a:lnTo>
                    <a:pt x="7734169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F2F0F4"/>
                </a:solidFill>
                <a:latin typeface="League Spartan Bold"/>
              </a:rPr>
              <a:t>LET'S TALK!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EMAIL ADDRESS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george@stringfestanalytics.com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PHONE NUMBER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440-879-8399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WEBSITE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stringfestanalytics.com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70784" y="4977825"/>
            <a:ext cx="8386677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“You get to look at the data every step of the way, building confidence while learning the tricks of the trade.”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-- John Foreman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3979" r="164" b="31854"/>
          <a:stretch>
            <a:fillRect/>
          </a:stretch>
        </p:blipFill>
        <p:spPr>
          <a:xfrm>
            <a:off x="12827709" y="5006400"/>
            <a:ext cx="5477394" cy="5280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57200"/>
            <a:ext cx="7567947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WHY WOULD WE DO THIS IN EXCEL?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1. EXPLORATORY DATA ANALYSIS IN EXCEL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Summarize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7731" y="3956071"/>
            <a:ext cx="7387653" cy="572102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What is a variable?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Classical statistics: at least a 90%/10% split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264557"/>
            <a:ext cx="818799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VARIABLE TYPES AS RECIPE INGREDIENTS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1333353" y="911425"/>
            <a:ext cx="15621294" cy="9177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981</Words>
  <Application>Microsoft Office PowerPoint</Application>
  <PresentationFormat>Custom</PresentationFormat>
  <Paragraphs>237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Impact</vt:lpstr>
      <vt:lpstr>Gidole Bold</vt:lpstr>
      <vt:lpstr>Calibri</vt:lpstr>
      <vt:lpstr>League Spartan Bold</vt:lpstr>
      <vt:lpstr>Roboto Mono</vt:lpstr>
      <vt:lpstr>Gidole</vt:lpstr>
      <vt:lpstr>League Spartan</vt:lpstr>
      <vt:lpstr>Arial</vt:lpstr>
      <vt:lpstr>Open Sans Extra Bold</vt:lpstr>
      <vt:lpstr>League Spartan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Mount</cp:lastModifiedBy>
  <cp:revision>25</cp:revision>
  <dcterms:created xsi:type="dcterms:W3CDTF">2006-08-16T00:00:00Z</dcterms:created>
  <dcterms:modified xsi:type="dcterms:W3CDTF">2019-12-22T04:33:31Z</dcterms:modified>
  <dc:identifier>DADurESpNu8</dc:identifier>
</cp:coreProperties>
</file>